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5" r:id="rId9"/>
    <p:sldId id="266" r:id="rId10"/>
    <p:sldId id="263" r:id="rId11"/>
    <p:sldId id="264" r:id="rId12"/>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8" d="100"/>
          <a:sy n="58" d="100"/>
        </p:scale>
        <p:origin x="75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503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738193"/>
            <a:ext cx="7468553" cy="1408033"/>
          </a:xfrm>
          <a:prstGeom prst="rect">
            <a:avLst/>
          </a:prstGeom>
          <a:noFill/>
          <a:ln/>
        </p:spPr>
        <p:txBody>
          <a:bodyPr wrap="square" lIns="0" tIns="0" rIns="0" bIns="0" rtlCol="0" anchor="t"/>
          <a:lstStyle/>
          <a:p>
            <a:pPr marL="0" indent="0" algn="l">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Healthcare Data Analysis and Insight</a:t>
            </a:r>
            <a:endParaRPr lang="en-US" sz="4400" dirty="0"/>
          </a:p>
        </p:txBody>
      </p:sp>
      <p:sp>
        <p:nvSpPr>
          <p:cNvPr id="4" name="Text 1"/>
          <p:cNvSpPr/>
          <p:nvPr/>
        </p:nvSpPr>
        <p:spPr>
          <a:xfrm>
            <a:off x="837724" y="3505200"/>
            <a:ext cx="7468553" cy="2298144"/>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This presentation provides a comprehensive overview of a data analysis project conducted on a healthcare dataset. The project aims to extract meaningful insights related to patient health, medical histories, and healthcare costs. By leveraging data analysis techniques, we seek to improve patient care, allocate healthcare resources effectively, and provide actionable insights for stakeholders in the healthcare industry.</a:t>
            </a:r>
            <a:endParaRPr lang="en-US" sz="1850" dirty="0"/>
          </a:p>
        </p:txBody>
      </p:sp>
      <p:sp>
        <p:nvSpPr>
          <p:cNvPr id="5" name="Shape 2"/>
          <p:cNvSpPr/>
          <p:nvPr/>
        </p:nvSpPr>
        <p:spPr>
          <a:xfrm>
            <a:off x="837724" y="6090404"/>
            <a:ext cx="382905" cy="382905"/>
          </a:xfrm>
          <a:prstGeom prst="roundRect">
            <a:avLst>
              <a:gd name="adj" fmla="val 23878209"/>
            </a:avLst>
          </a:prstGeom>
          <a:noFill/>
          <a:ln w="7620">
            <a:solidFill>
              <a:srgbClr val="FFFFFF"/>
            </a:solidFill>
            <a:prstDash val="solid"/>
          </a:ln>
        </p:spPr>
      </p:sp>
      <p:pic>
        <p:nvPicPr>
          <p:cNvPr id="6" name="Image 1" descr="preencoded.png"/>
          <p:cNvPicPr>
            <a:picLocks noChangeAspect="1"/>
          </p:cNvPicPr>
          <p:nvPr/>
        </p:nvPicPr>
        <p:blipFill>
          <a:blip r:embed="rId4"/>
          <a:stretch>
            <a:fillRect/>
          </a:stretch>
        </p:blipFill>
        <p:spPr>
          <a:xfrm>
            <a:off x="845344" y="6098024"/>
            <a:ext cx="367665" cy="367665"/>
          </a:xfrm>
          <a:prstGeom prst="rect">
            <a:avLst/>
          </a:prstGeom>
        </p:spPr>
      </p:pic>
      <p:sp>
        <p:nvSpPr>
          <p:cNvPr id="7" name="Text 3"/>
          <p:cNvSpPr/>
          <p:nvPr/>
        </p:nvSpPr>
        <p:spPr>
          <a:xfrm>
            <a:off x="1340287" y="6072545"/>
            <a:ext cx="2176701" cy="418862"/>
          </a:xfrm>
          <a:prstGeom prst="rect">
            <a:avLst/>
          </a:prstGeom>
          <a:noFill/>
          <a:ln/>
        </p:spPr>
        <p:txBody>
          <a:bodyPr wrap="none" lIns="0" tIns="0" rIns="0" bIns="0" rtlCol="0" anchor="t"/>
          <a:lstStyle/>
          <a:p>
            <a:pPr marL="0" indent="0" algn="l">
              <a:lnSpc>
                <a:spcPts val="3250"/>
              </a:lnSpc>
              <a:buNone/>
            </a:pPr>
            <a:r>
              <a:rPr lang="en-US" sz="2350" b="1" kern="0" spc="-38" dirty="0">
                <a:solidFill>
                  <a:srgbClr val="272525"/>
                </a:solidFill>
                <a:latin typeface="Source Sans Pro Bold" pitchFamily="34" charset="0"/>
                <a:ea typeface="Source Sans Pro Bold" pitchFamily="34" charset="-122"/>
                <a:cs typeface="Source Sans Pro Bold" pitchFamily="34" charset="-120"/>
              </a:rPr>
              <a:t>by Navina Jolene</a:t>
            </a:r>
            <a:endParaRPr lang="en-US" sz="23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43413"/>
          </a:xfrm>
          <a:prstGeom prst="rect">
            <a:avLst/>
          </a:prstGeom>
        </p:spPr>
      </p:pic>
      <p:sp>
        <p:nvSpPr>
          <p:cNvPr id="3" name="Text 0"/>
          <p:cNvSpPr/>
          <p:nvPr/>
        </p:nvSpPr>
        <p:spPr>
          <a:xfrm>
            <a:off x="837724" y="3284339"/>
            <a:ext cx="5883831" cy="598408"/>
          </a:xfrm>
          <a:prstGeom prst="rect">
            <a:avLst/>
          </a:prstGeom>
          <a:noFill/>
          <a:ln/>
        </p:spPr>
        <p:txBody>
          <a:bodyPr wrap="none" lIns="0" tIns="0" rIns="0" bIns="0" rtlCol="0" anchor="t"/>
          <a:lstStyle/>
          <a:p>
            <a:pPr marL="0" indent="0" algn="l">
              <a:lnSpc>
                <a:spcPts val="4700"/>
              </a:lnSpc>
              <a:buNone/>
            </a:pPr>
            <a:r>
              <a:rPr lang="en-US" sz="3750" kern="0" spc="-75" dirty="0">
                <a:solidFill>
                  <a:srgbClr val="000000"/>
                </a:solidFill>
                <a:latin typeface="Source Serif Pro Semi Bold" pitchFamily="34" charset="0"/>
                <a:ea typeface="Source Serif Pro Semi Bold" pitchFamily="34" charset="-122"/>
                <a:cs typeface="Source Serif Pro Semi Bold" pitchFamily="34" charset="-120"/>
              </a:rPr>
              <a:t>Visual Analysis Using Charts</a:t>
            </a:r>
            <a:endParaRPr lang="en-US" sz="3750" dirty="0"/>
          </a:p>
        </p:txBody>
      </p:sp>
      <p:sp>
        <p:nvSpPr>
          <p:cNvPr id="4" name="Text 1"/>
          <p:cNvSpPr/>
          <p:nvPr/>
        </p:nvSpPr>
        <p:spPr>
          <a:xfrm>
            <a:off x="837724" y="4187904"/>
            <a:ext cx="12954952" cy="1302068"/>
          </a:xfrm>
          <a:prstGeom prst="rect">
            <a:avLst/>
          </a:prstGeom>
          <a:noFill/>
          <a:ln/>
        </p:spPr>
        <p:txBody>
          <a:bodyPr wrap="square" lIns="0" tIns="0" rIns="0" bIns="0" rtlCol="0" anchor="t"/>
          <a:lstStyle/>
          <a:p>
            <a:pPr marL="0" indent="0" algn="l">
              <a:lnSpc>
                <a:spcPts val="2550"/>
              </a:lnSpc>
              <a:buNone/>
            </a:pPr>
            <a:r>
              <a:rPr lang="en-US" sz="1600" kern="0" spc="-32" dirty="0">
                <a:solidFill>
                  <a:srgbClr val="272525"/>
                </a:solidFill>
                <a:latin typeface="Source Sans Pro" pitchFamily="34" charset="0"/>
                <a:ea typeface="Source Sans Pro" pitchFamily="34" charset="-122"/>
                <a:cs typeface="Source Sans Pro" pitchFamily="34" charset="-120"/>
              </a:rPr>
              <a:t>Visual analysis played a crucial role in identifying and communicating key insights. A pie or donut chart was used to illustrate the distribution of cancer history among smokers and non-smokers, while a column or bar chart was used to compare healthcare charges based on weight and diabetes status. A line or scatter plot was employed to explore the correlation between age, BMI, HbA1C, and healthcare charges, providing a visual representation of the relationships between these variables.</a:t>
            </a:r>
            <a:endParaRPr lang="en-US" sz="1600" dirty="0"/>
          </a:p>
        </p:txBody>
      </p:sp>
      <p:sp>
        <p:nvSpPr>
          <p:cNvPr id="5" name="Shape 2"/>
          <p:cNvSpPr/>
          <p:nvPr/>
        </p:nvSpPr>
        <p:spPr>
          <a:xfrm>
            <a:off x="837724" y="5718810"/>
            <a:ext cx="12954952" cy="1769745"/>
          </a:xfrm>
          <a:prstGeom prst="roundRect">
            <a:avLst>
              <a:gd name="adj" fmla="val 4829"/>
            </a:avLst>
          </a:prstGeom>
          <a:noFill/>
          <a:ln w="7620">
            <a:solidFill>
              <a:srgbClr val="000000">
                <a:alpha val="8000"/>
              </a:srgbClr>
            </a:solidFill>
            <a:prstDash val="solid"/>
          </a:ln>
        </p:spPr>
      </p:sp>
      <p:sp>
        <p:nvSpPr>
          <p:cNvPr id="6" name="Shape 3"/>
          <p:cNvSpPr/>
          <p:nvPr/>
        </p:nvSpPr>
        <p:spPr>
          <a:xfrm>
            <a:off x="845344" y="5726430"/>
            <a:ext cx="12939713" cy="584835"/>
          </a:xfrm>
          <a:prstGeom prst="rect">
            <a:avLst/>
          </a:prstGeom>
          <a:solidFill>
            <a:srgbClr val="FFFFFF">
              <a:alpha val="4000"/>
            </a:srgbClr>
          </a:solidFill>
          <a:ln/>
        </p:spPr>
      </p:sp>
      <p:sp>
        <p:nvSpPr>
          <p:cNvPr id="7" name="Text 4"/>
          <p:cNvSpPr/>
          <p:nvPr/>
        </p:nvSpPr>
        <p:spPr>
          <a:xfrm>
            <a:off x="1048703" y="5856089"/>
            <a:ext cx="6059329" cy="325517"/>
          </a:xfrm>
          <a:prstGeom prst="rect">
            <a:avLst/>
          </a:prstGeom>
          <a:noFill/>
          <a:ln/>
        </p:spPr>
        <p:txBody>
          <a:bodyPr wrap="none" lIns="0" tIns="0" rIns="0" bIns="0" rtlCol="0" anchor="t"/>
          <a:lstStyle/>
          <a:p>
            <a:pPr marL="0" indent="0" algn="l">
              <a:lnSpc>
                <a:spcPts val="2550"/>
              </a:lnSpc>
              <a:buNone/>
            </a:pPr>
            <a:r>
              <a:rPr lang="en-US" sz="1600" kern="0" spc="-32" dirty="0">
                <a:solidFill>
                  <a:srgbClr val="272525"/>
                </a:solidFill>
                <a:latin typeface="Source Sans Pro" pitchFamily="34" charset="0"/>
                <a:ea typeface="Source Sans Pro" pitchFamily="34" charset="-122"/>
                <a:cs typeface="Source Sans Pro" pitchFamily="34" charset="-120"/>
              </a:rPr>
              <a:t>Chart Type</a:t>
            </a:r>
            <a:endParaRPr lang="en-US" sz="1600" dirty="0"/>
          </a:p>
        </p:txBody>
      </p:sp>
      <p:sp>
        <p:nvSpPr>
          <p:cNvPr id="8" name="Text 5"/>
          <p:cNvSpPr/>
          <p:nvPr/>
        </p:nvSpPr>
        <p:spPr>
          <a:xfrm>
            <a:off x="7522369" y="5856089"/>
            <a:ext cx="6059329" cy="325517"/>
          </a:xfrm>
          <a:prstGeom prst="rect">
            <a:avLst/>
          </a:prstGeom>
          <a:noFill/>
          <a:ln/>
        </p:spPr>
        <p:txBody>
          <a:bodyPr wrap="none" lIns="0" tIns="0" rIns="0" bIns="0" rtlCol="0" anchor="t"/>
          <a:lstStyle/>
          <a:p>
            <a:pPr marL="0" indent="0" algn="l">
              <a:lnSpc>
                <a:spcPts val="2550"/>
              </a:lnSpc>
              <a:buNone/>
            </a:pPr>
            <a:r>
              <a:rPr lang="en-US" sz="1600" kern="0" spc="-32" dirty="0">
                <a:solidFill>
                  <a:srgbClr val="272525"/>
                </a:solidFill>
                <a:latin typeface="Source Sans Pro" pitchFamily="34" charset="0"/>
                <a:ea typeface="Source Sans Pro" pitchFamily="34" charset="-122"/>
                <a:cs typeface="Source Sans Pro" pitchFamily="34" charset="-120"/>
              </a:rPr>
              <a:t>Purpose</a:t>
            </a:r>
            <a:endParaRPr lang="en-US" sz="1600" dirty="0"/>
          </a:p>
        </p:txBody>
      </p:sp>
      <p:sp>
        <p:nvSpPr>
          <p:cNvPr id="9" name="Shape 6"/>
          <p:cNvSpPr/>
          <p:nvPr/>
        </p:nvSpPr>
        <p:spPr>
          <a:xfrm>
            <a:off x="845344" y="6311265"/>
            <a:ext cx="12939713" cy="584835"/>
          </a:xfrm>
          <a:prstGeom prst="rect">
            <a:avLst/>
          </a:prstGeom>
          <a:solidFill>
            <a:srgbClr val="000000">
              <a:alpha val="4000"/>
            </a:srgbClr>
          </a:solidFill>
          <a:ln/>
        </p:spPr>
      </p:sp>
      <p:sp>
        <p:nvSpPr>
          <p:cNvPr id="10" name="Text 7"/>
          <p:cNvSpPr/>
          <p:nvPr/>
        </p:nvSpPr>
        <p:spPr>
          <a:xfrm>
            <a:off x="1048703" y="6440924"/>
            <a:ext cx="6059329" cy="325517"/>
          </a:xfrm>
          <a:prstGeom prst="rect">
            <a:avLst/>
          </a:prstGeom>
          <a:noFill/>
          <a:ln/>
        </p:spPr>
        <p:txBody>
          <a:bodyPr wrap="none" lIns="0" tIns="0" rIns="0" bIns="0" rtlCol="0" anchor="t"/>
          <a:lstStyle/>
          <a:p>
            <a:pPr marL="0" indent="0" algn="l">
              <a:lnSpc>
                <a:spcPts val="2550"/>
              </a:lnSpc>
              <a:buNone/>
            </a:pPr>
            <a:r>
              <a:rPr lang="en-US" sz="1600" kern="0" spc="-32" dirty="0">
                <a:solidFill>
                  <a:srgbClr val="272525"/>
                </a:solidFill>
                <a:latin typeface="Source Sans Pro" pitchFamily="34" charset="0"/>
                <a:ea typeface="Source Sans Pro" pitchFamily="34" charset="-122"/>
                <a:cs typeface="Source Sans Pro" pitchFamily="34" charset="-120"/>
              </a:rPr>
              <a:t>Pie/Donut</a:t>
            </a:r>
            <a:endParaRPr lang="en-US" sz="1600" dirty="0"/>
          </a:p>
        </p:txBody>
      </p:sp>
      <p:sp>
        <p:nvSpPr>
          <p:cNvPr id="11" name="Text 8"/>
          <p:cNvSpPr/>
          <p:nvPr/>
        </p:nvSpPr>
        <p:spPr>
          <a:xfrm>
            <a:off x="7522369" y="6440924"/>
            <a:ext cx="6059329" cy="325517"/>
          </a:xfrm>
          <a:prstGeom prst="rect">
            <a:avLst/>
          </a:prstGeom>
          <a:noFill/>
          <a:ln/>
        </p:spPr>
        <p:txBody>
          <a:bodyPr wrap="none" lIns="0" tIns="0" rIns="0" bIns="0" rtlCol="0" anchor="t"/>
          <a:lstStyle/>
          <a:p>
            <a:pPr marL="0" indent="0" algn="l">
              <a:lnSpc>
                <a:spcPts val="2550"/>
              </a:lnSpc>
              <a:buNone/>
            </a:pPr>
            <a:r>
              <a:rPr lang="en-US" sz="1600" kern="0" spc="-32" dirty="0">
                <a:solidFill>
                  <a:srgbClr val="272525"/>
                </a:solidFill>
                <a:latin typeface="Source Sans Pro" pitchFamily="34" charset="0"/>
                <a:ea typeface="Source Sans Pro" pitchFamily="34" charset="-122"/>
                <a:cs typeface="Source Sans Pro" pitchFamily="34" charset="-120"/>
              </a:rPr>
              <a:t>Distribution of cancer history</a:t>
            </a:r>
            <a:endParaRPr lang="en-US" sz="1600" dirty="0"/>
          </a:p>
        </p:txBody>
      </p:sp>
      <p:sp>
        <p:nvSpPr>
          <p:cNvPr id="12" name="Shape 9"/>
          <p:cNvSpPr/>
          <p:nvPr/>
        </p:nvSpPr>
        <p:spPr>
          <a:xfrm>
            <a:off x="845344" y="6896100"/>
            <a:ext cx="12939713" cy="584835"/>
          </a:xfrm>
          <a:prstGeom prst="rect">
            <a:avLst/>
          </a:prstGeom>
          <a:solidFill>
            <a:srgbClr val="FFFFFF">
              <a:alpha val="4000"/>
            </a:srgbClr>
          </a:solidFill>
          <a:ln/>
        </p:spPr>
      </p:sp>
      <p:sp>
        <p:nvSpPr>
          <p:cNvPr id="13" name="Text 10"/>
          <p:cNvSpPr/>
          <p:nvPr/>
        </p:nvSpPr>
        <p:spPr>
          <a:xfrm>
            <a:off x="1048703" y="7025759"/>
            <a:ext cx="6059329" cy="325517"/>
          </a:xfrm>
          <a:prstGeom prst="rect">
            <a:avLst/>
          </a:prstGeom>
          <a:noFill/>
          <a:ln/>
        </p:spPr>
        <p:txBody>
          <a:bodyPr wrap="none" lIns="0" tIns="0" rIns="0" bIns="0" rtlCol="0" anchor="t"/>
          <a:lstStyle/>
          <a:p>
            <a:pPr marL="0" indent="0" algn="l">
              <a:lnSpc>
                <a:spcPts val="2550"/>
              </a:lnSpc>
              <a:buNone/>
            </a:pPr>
            <a:r>
              <a:rPr lang="en-US" sz="1600" kern="0" spc="-32" dirty="0">
                <a:solidFill>
                  <a:srgbClr val="272525"/>
                </a:solidFill>
                <a:latin typeface="Source Sans Pro" pitchFamily="34" charset="0"/>
                <a:ea typeface="Source Sans Pro" pitchFamily="34" charset="-122"/>
                <a:cs typeface="Source Sans Pro" pitchFamily="34" charset="-120"/>
              </a:rPr>
              <a:t>Column/Bar</a:t>
            </a:r>
            <a:endParaRPr lang="en-US" sz="1600" dirty="0"/>
          </a:p>
        </p:txBody>
      </p:sp>
      <p:sp>
        <p:nvSpPr>
          <p:cNvPr id="14" name="Text 11"/>
          <p:cNvSpPr/>
          <p:nvPr/>
        </p:nvSpPr>
        <p:spPr>
          <a:xfrm>
            <a:off x="7522369" y="7025759"/>
            <a:ext cx="6059329" cy="325517"/>
          </a:xfrm>
          <a:prstGeom prst="rect">
            <a:avLst/>
          </a:prstGeom>
          <a:noFill/>
          <a:ln/>
        </p:spPr>
        <p:txBody>
          <a:bodyPr wrap="none" lIns="0" tIns="0" rIns="0" bIns="0" rtlCol="0" anchor="t"/>
          <a:lstStyle/>
          <a:p>
            <a:pPr marL="0" indent="0" algn="l">
              <a:lnSpc>
                <a:spcPts val="2550"/>
              </a:lnSpc>
              <a:buNone/>
            </a:pPr>
            <a:r>
              <a:rPr lang="en-US" sz="1600" kern="0" spc="-32" dirty="0">
                <a:solidFill>
                  <a:srgbClr val="272525"/>
                </a:solidFill>
                <a:latin typeface="Source Sans Pro" pitchFamily="34" charset="0"/>
                <a:ea typeface="Source Sans Pro" pitchFamily="34" charset="-122"/>
                <a:cs typeface="Source Sans Pro" pitchFamily="34" charset="-120"/>
              </a:rPr>
              <a:t>Healthcare charges by weight and diabetes status</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163717"/>
            <a:ext cx="6385798" cy="704017"/>
          </a:xfrm>
          <a:prstGeom prst="rect">
            <a:avLst/>
          </a:prstGeom>
          <a:noFill/>
          <a:ln/>
        </p:spPr>
        <p:txBody>
          <a:bodyPr wrap="none" lIns="0" tIns="0" rIns="0" bIns="0" rtlCol="0" anchor="t"/>
          <a:lstStyle/>
          <a:p>
            <a:pPr marL="0" indent="0" algn="l">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Key Insights &amp; Conclusion</a:t>
            </a:r>
            <a:endParaRPr lang="en-US" sz="4400" dirty="0"/>
          </a:p>
        </p:txBody>
      </p:sp>
      <p:sp>
        <p:nvSpPr>
          <p:cNvPr id="4" name="Text 1"/>
          <p:cNvSpPr/>
          <p:nvPr/>
        </p:nvSpPr>
        <p:spPr>
          <a:xfrm>
            <a:off x="6324124" y="2226707"/>
            <a:ext cx="7468553" cy="3064193"/>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The analysis revealed several key insights, including a positive correlation between higher BMI and age with increased healthcare costs. Smokers exhibited higher average HbA1C values, and patients with multiple surgeries tended to have higher hospitalization charges. Healthcare costs varied significantly across different hospital tiers and states. These data-driven insights have the potential to improve decision-making for healthcare providers, leading to more effective resource allocation and improved patient outcomes.</a:t>
            </a:r>
            <a:endParaRPr lang="en-US" sz="1850" dirty="0"/>
          </a:p>
        </p:txBody>
      </p:sp>
      <p:pic>
        <p:nvPicPr>
          <p:cNvPr id="5" name="Image 1" descr="preencoded.png"/>
          <p:cNvPicPr>
            <a:picLocks noChangeAspect="1"/>
          </p:cNvPicPr>
          <p:nvPr/>
        </p:nvPicPr>
        <p:blipFill>
          <a:blip r:embed="rId4"/>
          <a:stretch>
            <a:fillRect/>
          </a:stretch>
        </p:blipFill>
        <p:spPr>
          <a:xfrm>
            <a:off x="6324124" y="5560100"/>
            <a:ext cx="562451" cy="562451"/>
          </a:xfrm>
          <a:prstGeom prst="rect">
            <a:avLst/>
          </a:prstGeom>
        </p:spPr>
      </p:pic>
      <p:sp>
        <p:nvSpPr>
          <p:cNvPr id="6" name="Text 2"/>
          <p:cNvSpPr/>
          <p:nvPr/>
        </p:nvSpPr>
        <p:spPr>
          <a:xfrm>
            <a:off x="6324124" y="6361867"/>
            <a:ext cx="2250162"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Cost Drivers</a:t>
            </a:r>
            <a:endParaRPr lang="en-US" sz="2200" dirty="0"/>
          </a:p>
        </p:txBody>
      </p:sp>
      <p:pic>
        <p:nvPicPr>
          <p:cNvPr id="7" name="Image 2" descr="preencoded.png"/>
          <p:cNvPicPr>
            <a:picLocks noChangeAspect="1"/>
          </p:cNvPicPr>
          <p:nvPr/>
        </p:nvPicPr>
        <p:blipFill>
          <a:blip r:embed="rId5"/>
          <a:stretch>
            <a:fillRect/>
          </a:stretch>
        </p:blipFill>
        <p:spPr>
          <a:xfrm>
            <a:off x="8933259" y="5560100"/>
            <a:ext cx="562451" cy="562451"/>
          </a:xfrm>
          <a:prstGeom prst="rect">
            <a:avLst/>
          </a:prstGeom>
        </p:spPr>
      </p:pic>
      <p:sp>
        <p:nvSpPr>
          <p:cNvPr id="8" name="Text 3"/>
          <p:cNvSpPr/>
          <p:nvPr/>
        </p:nvSpPr>
        <p:spPr>
          <a:xfrm>
            <a:off x="8933259" y="6361867"/>
            <a:ext cx="2250162"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HbA1C Impact</a:t>
            </a:r>
            <a:endParaRPr lang="en-US" sz="2200" dirty="0"/>
          </a:p>
        </p:txBody>
      </p:sp>
      <p:pic>
        <p:nvPicPr>
          <p:cNvPr id="9" name="Image 3" descr="preencoded.png"/>
          <p:cNvPicPr>
            <a:picLocks noChangeAspect="1"/>
          </p:cNvPicPr>
          <p:nvPr/>
        </p:nvPicPr>
        <p:blipFill>
          <a:blip r:embed="rId6"/>
          <a:stretch>
            <a:fillRect/>
          </a:stretch>
        </p:blipFill>
        <p:spPr>
          <a:xfrm>
            <a:off x="11542395" y="5560100"/>
            <a:ext cx="562570" cy="562570"/>
          </a:xfrm>
          <a:prstGeom prst="rect">
            <a:avLst/>
          </a:prstGeom>
        </p:spPr>
      </p:pic>
      <p:sp>
        <p:nvSpPr>
          <p:cNvPr id="10" name="Text 4"/>
          <p:cNvSpPr/>
          <p:nvPr/>
        </p:nvSpPr>
        <p:spPr>
          <a:xfrm>
            <a:off x="11542395" y="6361986"/>
            <a:ext cx="2250281" cy="703898"/>
          </a:xfrm>
          <a:prstGeom prst="rect">
            <a:avLst/>
          </a:prstGeom>
          <a:noFill/>
          <a:ln/>
        </p:spPr>
        <p:txBody>
          <a:bodyPr wrap="squar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Hospital Disparities</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6176" y="846653"/>
            <a:ext cx="5622012" cy="702707"/>
          </a:xfrm>
          <a:prstGeom prst="rect">
            <a:avLst/>
          </a:prstGeom>
          <a:noFill/>
          <a:ln/>
        </p:spPr>
        <p:txBody>
          <a:bodyPr wrap="none" lIns="0" tIns="0" rIns="0" bIns="0" rtlCol="0" anchor="t"/>
          <a:lstStyle/>
          <a:p>
            <a:pPr marL="0" indent="0" algn="l">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Problem Statement</a:t>
            </a:r>
            <a:endParaRPr lang="en-US" sz="4400" dirty="0"/>
          </a:p>
        </p:txBody>
      </p:sp>
      <p:sp>
        <p:nvSpPr>
          <p:cNvPr id="4" name="Text 1"/>
          <p:cNvSpPr/>
          <p:nvPr/>
        </p:nvSpPr>
        <p:spPr>
          <a:xfrm>
            <a:off x="836176" y="1907738"/>
            <a:ext cx="7471648" cy="2293858"/>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The healthcare industry is a prolific generator of data. This project addresses the challenge of transforming raw, unstructured healthcare data into actionable intelligence. By analyzing a comprehensive dataset including medical examinations, hospitalization details, and customer profiles, we aim to uncover insights into patient health profiles, medical histories, and healthcare costs that can drive better decision-making and improve healthcare outcomes.</a:t>
            </a:r>
            <a:endParaRPr lang="en-US" sz="1850" dirty="0"/>
          </a:p>
        </p:txBody>
      </p:sp>
      <p:sp>
        <p:nvSpPr>
          <p:cNvPr id="5" name="Shape 2"/>
          <p:cNvSpPr/>
          <p:nvPr/>
        </p:nvSpPr>
        <p:spPr>
          <a:xfrm>
            <a:off x="836176" y="4739045"/>
            <a:ext cx="537567" cy="537567"/>
          </a:xfrm>
          <a:prstGeom prst="roundRect">
            <a:avLst>
              <a:gd name="adj" fmla="val 18668"/>
            </a:avLst>
          </a:prstGeom>
          <a:solidFill>
            <a:srgbClr val="F0D4F7"/>
          </a:solidFill>
          <a:ln w="7620">
            <a:solidFill>
              <a:srgbClr val="D6BADD"/>
            </a:solidFill>
            <a:prstDash val="solid"/>
          </a:ln>
        </p:spPr>
      </p:sp>
      <p:sp>
        <p:nvSpPr>
          <p:cNvPr id="6" name="Text 3"/>
          <p:cNvSpPr/>
          <p:nvPr/>
        </p:nvSpPr>
        <p:spPr>
          <a:xfrm>
            <a:off x="1612583" y="4739045"/>
            <a:ext cx="2810947" cy="351353"/>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Data Overload</a:t>
            </a:r>
            <a:endParaRPr lang="en-US" sz="2200" dirty="0"/>
          </a:p>
        </p:txBody>
      </p:sp>
      <p:sp>
        <p:nvSpPr>
          <p:cNvPr id="7" name="Text 4"/>
          <p:cNvSpPr/>
          <p:nvPr/>
        </p:nvSpPr>
        <p:spPr>
          <a:xfrm>
            <a:off x="1612583" y="5233749"/>
            <a:ext cx="6695242" cy="382310"/>
          </a:xfrm>
          <a:prstGeom prst="rect">
            <a:avLst/>
          </a:prstGeom>
          <a:noFill/>
          <a:ln/>
        </p:spPr>
        <p:txBody>
          <a:bodyPr wrap="non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Vast amounts of data are generated daily.</a:t>
            </a:r>
            <a:endParaRPr lang="en-US" sz="1850" dirty="0"/>
          </a:p>
        </p:txBody>
      </p:sp>
      <p:sp>
        <p:nvSpPr>
          <p:cNvPr id="8" name="Shape 5"/>
          <p:cNvSpPr/>
          <p:nvPr/>
        </p:nvSpPr>
        <p:spPr>
          <a:xfrm>
            <a:off x="836176" y="6123623"/>
            <a:ext cx="537567" cy="537567"/>
          </a:xfrm>
          <a:prstGeom prst="roundRect">
            <a:avLst>
              <a:gd name="adj" fmla="val 18668"/>
            </a:avLst>
          </a:prstGeom>
          <a:solidFill>
            <a:srgbClr val="F0D4F7"/>
          </a:solidFill>
          <a:ln w="7620">
            <a:solidFill>
              <a:srgbClr val="D6BADD"/>
            </a:solidFill>
            <a:prstDash val="solid"/>
          </a:ln>
        </p:spPr>
      </p:sp>
      <p:sp>
        <p:nvSpPr>
          <p:cNvPr id="9" name="Text 6"/>
          <p:cNvSpPr/>
          <p:nvPr/>
        </p:nvSpPr>
        <p:spPr>
          <a:xfrm>
            <a:off x="1612583" y="6123623"/>
            <a:ext cx="2810947" cy="351353"/>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Insight Extraction</a:t>
            </a:r>
            <a:endParaRPr lang="en-US" sz="2200" dirty="0"/>
          </a:p>
        </p:txBody>
      </p:sp>
      <p:sp>
        <p:nvSpPr>
          <p:cNvPr id="10" name="Text 7"/>
          <p:cNvSpPr/>
          <p:nvPr/>
        </p:nvSpPr>
        <p:spPr>
          <a:xfrm>
            <a:off x="1612583" y="6618327"/>
            <a:ext cx="6695242" cy="764619"/>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Extracting insights on patient health, medical histories, and healthcare costs.</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966668"/>
            <a:ext cx="5632490" cy="704017"/>
          </a:xfrm>
          <a:prstGeom prst="rect">
            <a:avLst/>
          </a:prstGeom>
          <a:noFill/>
          <a:ln/>
        </p:spPr>
        <p:txBody>
          <a:bodyPr wrap="none" lIns="0" tIns="0" rIns="0" bIns="0" rtlCol="0" anchor="t"/>
          <a:lstStyle/>
          <a:p>
            <a:pPr marL="0" indent="0" algn="l">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Project Objectives</a:t>
            </a:r>
            <a:endParaRPr lang="en-US" sz="4400" dirty="0"/>
          </a:p>
        </p:txBody>
      </p:sp>
      <p:sp>
        <p:nvSpPr>
          <p:cNvPr id="4" name="Text 1"/>
          <p:cNvSpPr/>
          <p:nvPr/>
        </p:nvSpPr>
        <p:spPr>
          <a:xfrm>
            <a:off x="837724" y="2029658"/>
            <a:ext cx="7468553" cy="2681168"/>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The primary objective of this project is to leverage data-driven insights to improve patient care within the healthcare system. Efficient resource allocation is another critical objective, ensuring that financial and personnel resources are strategically deployed where they are most needed. Furthermore, the project aims to identify significant trends in medical histories and healthcare costs, enabling proactive decision-making and strategic planning.</a:t>
            </a:r>
            <a:endParaRPr lang="en-US" sz="1850" dirty="0"/>
          </a:p>
        </p:txBody>
      </p:sp>
      <p:sp>
        <p:nvSpPr>
          <p:cNvPr id="5" name="Shape 2"/>
          <p:cNvSpPr/>
          <p:nvPr/>
        </p:nvSpPr>
        <p:spPr>
          <a:xfrm>
            <a:off x="837724" y="4980027"/>
            <a:ext cx="3614618" cy="1197769"/>
          </a:xfrm>
          <a:prstGeom prst="roundRect">
            <a:avLst>
              <a:gd name="adj" fmla="val 8394"/>
            </a:avLst>
          </a:prstGeom>
          <a:solidFill>
            <a:srgbClr val="F0D4F7"/>
          </a:solidFill>
          <a:ln w="7620">
            <a:solidFill>
              <a:srgbClr val="D6BADD"/>
            </a:solidFill>
            <a:prstDash val="solid"/>
          </a:ln>
        </p:spPr>
      </p:sp>
      <p:sp>
        <p:nvSpPr>
          <p:cNvPr id="6" name="Text 3"/>
          <p:cNvSpPr/>
          <p:nvPr/>
        </p:nvSpPr>
        <p:spPr>
          <a:xfrm>
            <a:off x="1084659" y="5226963"/>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Improve Patient Care</a:t>
            </a:r>
            <a:endParaRPr lang="en-US" sz="2200" dirty="0"/>
          </a:p>
        </p:txBody>
      </p:sp>
      <p:sp>
        <p:nvSpPr>
          <p:cNvPr id="7" name="Shape 4"/>
          <p:cNvSpPr/>
          <p:nvPr/>
        </p:nvSpPr>
        <p:spPr>
          <a:xfrm>
            <a:off x="4691658" y="4980027"/>
            <a:ext cx="3614618" cy="1197769"/>
          </a:xfrm>
          <a:prstGeom prst="roundRect">
            <a:avLst>
              <a:gd name="adj" fmla="val 8394"/>
            </a:avLst>
          </a:prstGeom>
          <a:solidFill>
            <a:srgbClr val="F0D4F7"/>
          </a:solidFill>
          <a:ln w="7620">
            <a:solidFill>
              <a:srgbClr val="D6BADD"/>
            </a:solidFill>
            <a:prstDash val="solid"/>
          </a:ln>
        </p:spPr>
      </p:sp>
      <p:sp>
        <p:nvSpPr>
          <p:cNvPr id="8" name="Text 5"/>
          <p:cNvSpPr/>
          <p:nvPr/>
        </p:nvSpPr>
        <p:spPr>
          <a:xfrm>
            <a:off x="4938593" y="5226963"/>
            <a:ext cx="3120747" cy="703898"/>
          </a:xfrm>
          <a:prstGeom prst="rect">
            <a:avLst/>
          </a:prstGeom>
          <a:noFill/>
          <a:ln/>
        </p:spPr>
        <p:txBody>
          <a:bodyPr wrap="squar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Effective Resource Allocation</a:t>
            </a:r>
            <a:endParaRPr lang="en-US" sz="2200" dirty="0"/>
          </a:p>
        </p:txBody>
      </p:sp>
      <p:sp>
        <p:nvSpPr>
          <p:cNvPr id="9" name="Shape 6"/>
          <p:cNvSpPr/>
          <p:nvPr/>
        </p:nvSpPr>
        <p:spPr>
          <a:xfrm>
            <a:off x="837724" y="6417112"/>
            <a:ext cx="7468553" cy="845820"/>
          </a:xfrm>
          <a:prstGeom prst="roundRect">
            <a:avLst>
              <a:gd name="adj" fmla="val 11887"/>
            </a:avLst>
          </a:prstGeom>
          <a:solidFill>
            <a:srgbClr val="F0D4F7"/>
          </a:solidFill>
          <a:ln w="7620">
            <a:solidFill>
              <a:srgbClr val="D6BADD"/>
            </a:solidFill>
            <a:prstDash val="solid"/>
          </a:ln>
        </p:spPr>
      </p:sp>
      <p:sp>
        <p:nvSpPr>
          <p:cNvPr id="10" name="Text 7"/>
          <p:cNvSpPr/>
          <p:nvPr/>
        </p:nvSpPr>
        <p:spPr>
          <a:xfrm>
            <a:off x="1084659" y="6664047"/>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Trend Analysis</a:t>
            </a:r>
            <a:endParaRPr lang="en-US" sz="2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470422"/>
            <a:ext cx="3942636" cy="492681"/>
          </a:xfrm>
          <a:prstGeom prst="rect">
            <a:avLst/>
          </a:prstGeom>
          <a:noFill/>
          <a:ln/>
        </p:spPr>
        <p:txBody>
          <a:bodyPr wrap="none" lIns="0" tIns="0" rIns="0" bIns="0" rtlCol="0" anchor="t"/>
          <a:lstStyle/>
          <a:p>
            <a:pPr marL="0" indent="0" algn="l">
              <a:lnSpc>
                <a:spcPts val="3850"/>
              </a:lnSpc>
              <a:buNone/>
            </a:pPr>
            <a:r>
              <a:rPr lang="en-US" sz="3100" kern="0" spc="-62" dirty="0">
                <a:solidFill>
                  <a:srgbClr val="000000"/>
                </a:solidFill>
                <a:latin typeface="Source Serif Pro Semi Bold" pitchFamily="34" charset="0"/>
                <a:ea typeface="Source Serif Pro Semi Bold" pitchFamily="34" charset="-122"/>
                <a:cs typeface="Source Serif Pro Semi Bold" pitchFamily="34" charset="-120"/>
              </a:rPr>
              <a:t>Data Cleaning</a:t>
            </a:r>
            <a:endParaRPr lang="en-US" sz="3100" dirty="0"/>
          </a:p>
        </p:txBody>
      </p:sp>
      <p:sp>
        <p:nvSpPr>
          <p:cNvPr id="4" name="Text 1"/>
          <p:cNvSpPr/>
          <p:nvPr/>
        </p:nvSpPr>
        <p:spPr>
          <a:xfrm>
            <a:off x="6324124" y="2214443"/>
            <a:ext cx="7468553" cy="1340048"/>
          </a:xfrm>
          <a:prstGeom prst="rect">
            <a:avLst/>
          </a:prstGeom>
          <a:noFill/>
          <a:ln/>
        </p:spPr>
        <p:txBody>
          <a:bodyPr wrap="square" lIns="0" tIns="0" rIns="0" bIns="0" rtlCol="0" anchor="t"/>
          <a:lstStyle/>
          <a:p>
            <a:pPr marL="0" indent="0" algn="l">
              <a:lnSpc>
                <a:spcPts val="2100"/>
              </a:lnSpc>
              <a:buNone/>
            </a:pPr>
            <a:r>
              <a:rPr lang="en-US" sz="1300" kern="0" spc="-26" dirty="0">
                <a:solidFill>
                  <a:srgbClr val="272525"/>
                </a:solidFill>
                <a:latin typeface="Source Sans Pro" pitchFamily="34" charset="0"/>
                <a:ea typeface="Source Sans Pro" pitchFamily="34" charset="-122"/>
                <a:cs typeface="Source Sans Pro" pitchFamily="34" charset="-120"/>
              </a:rPr>
              <a:t>The initial stage of this project involved rigorous data cleaning to ensure the integrity and reliability of the analysis. Missing values in medical and hospitalization data were carefully checked and handled, with missing 'month' values filled with 'Sep'. Estimations were made for missing 'year' values, and missing 'smoker', 'Hospital Tier', and 'City Tier' entries were imputed with the most frequent values. Additionally, missing 'State ID' values were replaced with 'Unknown'.</a:t>
            </a:r>
            <a:endParaRPr lang="en-US" sz="1300" dirty="0"/>
          </a:p>
        </p:txBody>
      </p:sp>
      <p:pic>
        <p:nvPicPr>
          <p:cNvPr id="5" name="Image 1" descr="preencoded.png"/>
          <p:cNvPicPr>
            <a:picLocks noChangeAspect="1"/>
          </p:cNvPicPr>
          <p:nvPr/>
        </p:nvPicPr>
        <p:blipFill>
          <a:blip r:embed="rId4"/>
          <a:stretch>
            <a:fillRect/>
          </a:stretch>
        </p:blipFill>
        <p:spPr>
          <a:xfrm>
            <a:off x="6324124" y="3742968"/>
            <a:ext cx="837724" cy="1005364"/>
          </a:xfrm>
          <a:prstGeom prst="rect">
            <a:avLst/>
          </a:prstGeom>
        </p:spPr>
      </p:pic>
      <p:sp>
        <p:nvSpPr>
          <p:cNvPr id="6" name="Text 2"/>
          <p:cNvSpPr/>
          <p:nvPr/>
        </p:nvSpPr>
        <p:spPr>
          <a:xfrm>
            <a:off x="7413188" y="3910489"/>
            <a:ext cx="1971318" cy="246459"/>
          </a:xfrm>
          <a:prstGeom prst="rect">
            <a:avLst/>
          </a:prstGeom>
          <a:noFill/>
          <a:ln/>
        </p:spPr>
        <p:txBody>
          <a:bodyPr wrap="none" lIns="0" tIns="0" rIns="0" bIns="0" rtlCol="0" anchor="t"/>
          <a:lstStyle/>
          <a:p>
            <a:pPr marL="0" indent="0" algn="l">
              <a:lnSpc>
                <a:spcPts val="1900"/>
              </a:lnSpc>
              <a:buNone/>
            </a:pPr>
            <a:r>
              <a:rPr lang="en-US" sz="1550" kern="0" spc="-31" dirty="0">
                <a:solidFill>
                  <a:srgbClr val="272525"/>
                </a:solidFill>
                <a:latin typeface="Source Serif Pro Semi Bold" pitchFamily="34" charset="0"/>
                <a:ea typeface="Source Serif Pro Semi Bold" pitchFamily="34" charset="-122"/>
                <a:cs typeface="Source Serif Pro Semi Bold" pitchFamily="34" charset="-120"/>
              </a:rPr>
              <a:t>Handle Missing Values</a:t>
            </a:r>
            <a:endParaRPr lang="en-US" sz="1550" dirty="0"/>
          </a:p>
        </p:txBody>
      </p:sp>
      <p:pic>
        <p:nvPicPr>
          <p:cNvPr id="7" name="Image 2" descr="preencoded.png"/>
          <p:cNvPicPr>
            <a:picLocks noChangeAspect="1"/>
          </p:cNvPicPr>
          <p:nvPr/>
        </p:nvPicPr>
        <p:blipFill>
          <a:blip r:embed="rId5"/>
          <a:stretch>
            <a:fillRect/>
          </a:stretch>
        </p:blipFill>
        <p:spPr>
          <a:xfrm>
            <a:off x="6324124" y="4748332"/>
            <a:ext cx="837724" cy="1005364"/>
          </a:xfrm>
          <a:prstGeom prst="rect">
            <a:avLst/>
          </a:prstGeom>
        </p:spPr>
      </p:pic>
      <p:sp>
        <p:nvSpPr>
          <p:cNvPr id="8" name="Text 3"/>
          <p:cNvSpPr/>
          <p:nvPr/>
        </p:nvSpPr>
        <p:spPr>
          <a:xfrm>
            <a:off x="7413188" y="4915853"/>
            <a:ext cx="1971318" cy="246459"/>
          </a:xfrm>
          <a:prstGeom prst="rect">
            <a:avLst/>
          </a:prstGeom>
          <a:noFill/>
          <a:ln/>
        </p:spPr>
        <p:txBody>
          <a:bodyPr wrap="none" lIns="0" tIns="0" rIns="0" bIns="0" rtlCol="0" anchor="t"/>
          <a:lstStyle/>
          <a:p>
            <a:pPr marL="0" indent="0" algn="l">
              <a:lnSpc>
                <a:spcPts val="1900"/>
              </a:lnSpc>
              <a:buNone/>
            </a:pPr>
            <a:r>
              <a:rPr lang="en-US" sz="1550" kern="0" spc="-31" dirty="0">
                <a:solidFill>
                  <a:srgbClr val="272525"/>
                </a:solidFill>
                <a:latin typeface="Source Serif Pro Semi Bold" pitchFamily="34" charset="0"/>
                <a:ea typeface="Source Serif Pro Semi Bold" pitchFamily="34" charset="-122"/>
                <a:cs typeface="Source Serif Pro Semi Bold" pitchFamily="34" charset="-120"/>
              </a:rPr>
              <a:t>Impute Missing Data</a:t>
            </a:r>
            <a:endParaRPr lang="en-US" sz="1550" dirty="0"/>
          </a:p>
        </p:txBody>
      </p:sp>
      <p:pic>
        <p:nvPicPr>
          <p:cNvPr id="9" name="Image 3" descr="preencoded.png"/>
          <p:cNvPicPr>
            <a:picLocks noChangeAspect="1"/>
          </p:cNvPicPr>
          <p:nvPr/>
        </p:nvPicPr>
        <p:blipFill>
          <a:blip r:embed="rId6"/>
          <a:stretch>
            <a:fillRect/>
          </a:stretch>
        </p:blipFill>
        <p:spPr>
          <a:xfrm>
            <a:off x="6324124" y="5753695"/>
            <a:ext cx="837724" cy="1005364"/>
          </a:xfrm>
          <a:prstGeom prst="rect">
            <a:avLst/>
          </a:prstGeom>
        </p:spPr>
      </p:pic>
      <p:sp>
        <p:nvSpPr>
          <p:cNvPr id="10" name="Text 4"/>
          <p:cNvSpPr/>
          <p:nvPr/>
        </p:nvSpPr>
        <p:spPr>
          <a:xfrm>
            <a:off x="7413188" y="5921216"/>
            <a:ext cx="2020491" cy="246459"/>
          </a:xfrm>
          <a:prstGeom prst="rect">
            <a:avLst/>
          </a:prstGeom>
          <a:noFill/>
          <a:ln/>
        </p:spPr>
        <p:txBody>
          <a:bodyPr wrap="none" lIns="0" tIns="0" rIns="0" bIns="0" rtlCol="0" anchor="t"/>
          <a:lstStyle/>
          <a:p>
            <a:pPr marL="0" indent="0" algn="l">
              <a:lnSpc>
                <a:spcPts val="1900"/>
              </a:lnSpc>
              <a:buNone/>
            </a:pPr>
            <a:r>
              <a:rPr lang="en-US" sz="1550" kern="0" spc="-31" dirty="0">
                <a:solidFill>
                  <a:srgbClr val="272525"/>
                </a:solidFill>
                <a:latin typeface="Source Serif Pro Semi Bold" pitchFamily="34" charset="0"/>
                <a:ea typeface="Source Serif Pro Semi Bold" pitchFamily="34" charset="-122"/>
                <a:cs typeface="Source Serif Pro Semi Bold" pitchFamily="34" charset="-120"/>
              </a:rPr>
              <a:t>Correct Inconsistencies</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1716762"/>
            <a:ext cx="5632490" cy="704017"/>
          </a:xfrm>
          <a:prstGeom prst="rect">
            <a:avLst/>
          </a:prstGeom>
          <a:noFill/>
          <a:ln/>
        </p:spPr>
        <p:txBody>
          <a:bodyPr wrap="none" lIns="0" tIns="0" rIns="0" bIns="0" rtlCol="0" anchor="t"/>
          <a:lstStyle/>
          <a:p>
            <a:pPr marL="0" indent="0" algn="l">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Data Transformation</a:t>
            </a:r>
            <a:endParaRPr lang="en-US" sz="4400" dirty="0"/>
          </a:p>
        </p:txBody>
      </p:sp>
      <p:sp>
        <p:nvSpPr>
          <p:cNvPr id="3" name="Text 1"/>
          <p:cNvSpPr/>
          <p:nvPr/>
        </p:nvSpPr>
        <p:spPr>
          <a:xfrm>
            <a:off x="837724" y="2899529"/>
            <a:ext cx="12954952" cy="1915120"/>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Once the data was cleaned, it underwent several transformations to make it suitable for analysis. 'Customer Names' were split into Title, First Name, and Last Name components to facilitate more granular analysis. The 'NumberOfMajorSurgeries' column was converted to a numerical format, and inconsistencies in 'Heart Issues' and 'Smoker' columns were identified and corrected. Moreover, BMI values were categorized into 'Underweight', 'Normal', 'Overweight', and 'Obesity', while HbA1C levels were classified into 'Normal', 'Prediabetes', and 'Diabetes'.</a:t>
            </a:r>
            <a:endParaRPr lang="en-US" sz="1850" dirty="0"/>
          </a:p>
        </p:txBody>
      </p:sp>
      <p:sp>
        <p:nvSpPr>
          <p:cNvPr id="4" name="Text 2"/>
          <p:cNvSpPr/>
          <p:nvPr/>
        </p:nvSpPr>
        <p:spPr>
          <a:xfrm>
            <a:off x="837724" y="5323165"/>
            <a:ext cx="281618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000000"/>
                </a:solidFill>
                <a:latin typeface="Source Serif Pro Semi Bold" pitchFamily="34" charset="0"/>
                <a:ea typeface="Source Serif Pro Semi Bold" pitchFamily="34" charset="-122"/>
                <a:cs typeface="Source Serif Pro Semi Bold" pitchFamily="34" charset="-120"/>
              </a:rPr>
              <a:t>Split Customer Names</a:t>
            </a:r>
            <a:endParaRPr lang="en-US" sz="2200" dirty="0"/>
          </a:p>
        </p:txBody>
      </p:sp>
      <p:sp>
        <p:nvSpPr>
          <p:cNvPr id="5" name="Text 3"/>
          <p:cNvSpPr/>
          <p:nvPr/>
        </p:nvSpPr>
        <p:spPr>
          <a:xfrm>
            <a:off x="837724" y="5914430"/>
            <a:ext cx="6185535" cy="383024"/>
          </a:xfrm>
          <a:prstGeom prst="rect">
            <a:avLst/>
          </a:prstGeom>
          <a:noFill/>
          <a:ln/>
        </p:spPr>
        <p:txBody>
          <a:bodyPr wrap="non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Improve data organization</a:t>
            </a:r>
            <a:endParaRPr lang="en-US" sz="1850" dirty="0"/>
          </a:p>
        </p:txBody>
      </p:sp>
      <p:sp>
        <p:nvSpPr>
          <p:cNvPr id="6" name="Text 4"/>
          <p:cNvSpPr/>
          <p:nvPr/>
        </p:nvSpPr>
        <p:spPr>
          <a:xfrm>
            <a:off x="7614761" y="5323165"/>
            <a:ext cx="3306008"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000000"/>
                </a:solidFill>
                <a:latin typeface="Source Serif Pro Semi Bold" pitchFamily="34" charset="0"/>
                <a:ea typeface="Source Serif Pro Semi Bold" pitchFamily="34" charset="-122"/>
                <a:cs typeface="Source Serif Pro Semi Bold" pitchFamily="34" charset="-120"/>
              </a:rPr>
              <a:t>Categorize BMI and HbA1C</a:t>
            </a:r>
            <a:endParaRPr lang="en-US" sz="2200" dirty="0"/>
          </a:p>
        </p:txBody>
      </p:sp>
      <p:sp>
        <p:nvSpPr>
          <p:cNvPr id="7" name="Text 5"/>
          <p:cNvSpPr/>
          <p:nvPr/>
        </p:nvSpPr>
        <p:spPr>
          <a:xfrm>
            <a:off x="7614761" y="5914430"/>
            <a:ext cx="6185535" cy="383024"/>
          </a:xfrm>
          <a:prstGeom prst="rect">
            <a:avLst/>
          </a:prstGeom>
          <a:noFill/>
          <a:ln/>
        </p:spPr>
        <p:txBody>
          <a:bodyPr wrap="non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Enable trend analysis</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28556" y="652582"/>
            <a:ext cx="5291971" cy="661511"/>
          </a:xfrm>
          <a:prstGeom prst="rect">
            <a:avLst/>
          </a:prstGeom>
          <a:noFill/>
          <a:ln/>
        </p:spPr>
        <p:txBody>
          <a:bodyPr wrap="none" lIns="0" tIns="0" rIns="0" bIns="0" rtlCol="0" anchor="t"/>
          <a:lstStyle/>
          <a:p>
            <a:pPr marL="0" indent="0" algn="l">
              <a:lnSpc>
                <a:spcPts val="5200"/>
              </a:lnSpc>
              <a:buNone/>
            </a:pPr>
            <a:r>
              <a:rPr lang="en-US" sz="4150" kern="0" spc="-83" dirty="0">
                <a:solidFill>
                  <a:srgbClr val="000000"/>
                </a:solidFill>
                <a:latin typeface="Source Serif Pro Semi Bold" pitchFamily="34" charset="0"/>
                <a:ea typeface="Source Serif Pro Semi Bold" pitchFamily="34" charset="-122"/>
                <a:cs typeface="Source Serif Pro Semi Bold" pitchFamily="34" charset="-120"/>
              </a:rPr>
              <a:t>Data Exploration</a:t>
            </a:r>
            <a:endParaRPr lang="en-US" sz="4150" dirty="0"/>
          </a:p>
        </p:txBody>
      </p:sp>
      <p:sp>
        <p:nvSpPr>
          <p:cNvPr id="4" name="Text 1"/>
          <p:cNvSpPr/>
          <p:nvPr/>
        </p:nvSpPr>
        <p:spPr>
          <a:xfrm>
            <a:off x="828556" y="1651397"/>
            <a:ext cx="7486888" cy="2518648"/>
          </a:xfrm>
          <a:prstGeom prst="rect">
            <a:avLst/>
          </a:prstGeom>
          <a:noFill/>
          <a:ln/>
        </p:spPr>
        <p:txBody>
          <a:bodyPr wrap="square" lIns="0" tIns="0" rIns="0" bIns="0" rtlCol="0" anchor="t"/>
          <a:lstStyle/>
          <a:p>
            <a:pPr marL="0" indent="0" algn="l">
              <a:lnSpc>
                <a:spcPts val="2800"/>
              </a:lnSpc>
              <a:buNone/>
            </a:pPr>
            <a:r>
              <a:rPr lang="en-US" sz="1750" kern="0" spc="-35" dirty="0">
                <a:solidFill>
                  <a:srgbClr val="272525"/>
                </a:solidFill>
                <a:latin typeface="Source Sans Pro" pitchFamily="34" charset="0"/>
                <a:ea typeface="Source Sans Pro" pitchFamily="34" charset="-122"/>
                <a:cs typeface="Source Sans Pro" pitchFamily="34" charset="-120"/>
              </a:rPr>
              <a:t>Exploratory data analysis was conducted to understand the key characteristics and patterns within the dataset. This involved identifying the existence of duplicate Customer IDs and determining the number of customers with a history of cancer. The percentage of customers who had undergone transplants was calculated, and the total number of major surgeries performed was aggregated. Additionally, the average HbA1C value of smokers was determined to assess the impact of smoking on diabetes risk.</a:t>
            </a:r>
            <a:endParaRPr lang="en-US" sz="1750" dirty="0"/>
          </a:p>
        </p:txBody>
      </p:sp>
      <p:pic>
        <p:nvPicPr>
          <p:cNvPr id="5" name="Image 1" descr="preencoded.png"/>
          <p:cNvPicPr>
            <a:picLocks noChangeAspect="1"/>
          </p:cNvPicPr>
          <p:nvPr/>
        </p:nvPicPr>
        <p:blipFill>
          <a:blip r:embed="rId4"/>
          <a:stretch>
            <a:fillRect/>
          </a:stretch>
        </p:blipFill>
        <p:spPr>
          <a:xfrm>
            <a:off x="828556" y="4462343"/>
            <a:ext cx="562213" cy="562213"/>
          </a:xfrm>
          <a:prstGeom prst="rect">
            <a:avLst/>
          </a:prstGeom>
        </p:spPr>
      </p:pic>
      <p:sp>
        <p:nvSpPr>
          <p:cNvPr id="6" name="Text 2"/>
          <p:cNvSpPr/>
          <p:nvPr/>
        </p:nvSpPr>
        <p:spPr>
          <a:xfrm>
            <a:off x="1615678" y="4423053"/>
            <a:ext cx="2645926" cy="330637"/>
          </a:xfrm>
          <a:prstGeom prst="rect">
            <a:avLst/>
          </a:prstGeom>
          <a:noFill/>
          <a:ln/>
        </p:spPr>
        <p:txBody>
          <a:bodyPr wrap="none" lIns="0" tIns="0" rIns="0" bIns="0" rtlCol="0" anchor="t"/>
          <a:lstStyle/>
          <a:p>
            <a:pPr marL="0" indent="0" algn="l">
              <a:lnSpc>
                <a:spcPts val="2600"/>
              </a:lnSpc>
              <a:buNone/>
            </a:pPr>
            <a:r>
              <a:rPr lang="en-US" sz="2050" kern="0" spc="-42" dirty="0">
                <a:solidFill>
                  <a:srgbClr val="272525"/>
                </a:solidFill>
                <a:latin typeface="Source Serif Pro Semi Bold" pitchFamily="34" charset="0"/>
                <a:ea typeface="Source Serif Pro Semi Bold" pitchFamily="34" charset="-122"/>
                <a:cs typeface="Source Serif Pro Semi Bold" pitchFamily="34" charset="-120"/>
              </a:rPr>
              <a:t>Duplicate IDs</a:t>
            </a:r>
            <a:endParaRPr lang="en-US" sz="2050" dirty="0"/>
          </a:p>
        </p:txBody>
      </p:sp>
      <p:pic>
        <p:nvPicPr>
          <p:cNvPr id="7" name="Image 2" descr="preencoded.png"/>
          <p:cNvPicPr>
            <a:picLocks noChangeAspect="1"/>
          </p:cNvPicPr>
          <p:nvPr/>
        </p:nvPicPr>
        <p:blipFill>
          <a:blip r:embed="rId5"/>
          <a:stretch>
            <a:fillRect/>
          </a:stretch>
        </p:blipFill>
        <p:spPr>
          <a:xfrm>
            <a:off x="828556" y="5738574"/>
            <a:ext cx="562213" cy="562213"/>
          </a:xfrm>
          <a:prstGeom prst="rect">
            <a:avLst/>
          </a:prstGeom>
        </p:spPr>
      </p:pic>
      <p:sp>
        <p:nvSpPr>
          <p:cNvPr id="8" name="Text 3"/>
          <p:cNvSpPr/>
          <p:nvPr/>
        </p:nvSpPr>
        <p:spPr>
          <a:xfrm>
            <a:off x="1615678" y="5699284"/>
            <a:ext cx="2645926" cy="330637"/>
          </a:xfrm>
          <a:prstGeom prst="rect">
            <a:avLst/>
          </a:prstGeom>
          <a:noFill/>
          <a:ln/>
        </p:spPr>
        <p:txBody>
          <a:bodyPr wrap="none" lIns="0" tIns="0" rIns="0" bIns="0" rtlCol="0" anchor="t"/>
          <a:lstStyle/>
          <a:p>
            <a:pPr marL="0" indent="0" algn="l">
              <a:lnSpc>
                <a:spcPts val="2600"/>
              </a:lnSpc>
              <a:buNone/>
            </a:pPr>
            <a:r>
              <a:rPr lang="en-US" sz="2050" kern="0" spc="-42" dirty="0">
                <a:solidFill>
                  <a:srgbClr val="272525"/>
                </a:solidFill>
                <a:latin typeface="Source Serif Pro Semi Bold" pitchFamily="34" charset="0"/>
                <a:ea typeface="Source Serif Pro Semi Bold" pitchFamily="34" charset="-122"/>
                <a:cs typeface="Source Serif Pro Semi Bold" pitchFamily="34" charset="-120"/>
              </a:rPr>
              <a:t>Cancer History</a:t>
            </a:r>
            <a:endParaRPr lang="en-US" sz="2050" dirty="0"/>
          </a:p>
        </p:txBody>
      </p:sp>
      <p:pic>
        <p:nvPicPr>
          <p:cNvPr id="9" name="Image 3" descr="preencoded.png"/>
          <p:cNvPicPr>
            <a:picLocks noChangeAspect="1"/>
          </p:cNvPicPr>
          <p:nvPr/>
        </p:nvPicPr>
        <p:blipFill>
          <a:blip r:embed="rId6"/>
          <a:stretch>
            <a:fillRect/>
          </a:stretch>
        </p:blipFill>
        <p:spPr>
          <a:xfrm>
            <a:off x="828556" y="7014805"/>
            <a:ext cx="562213" cy="562213"/>
          </a:xfrm>
          <a:prstGeom prst="rect">
            <a:avLst/>
          </a:prstGeom>
        </p:spPr>
      </p:pic>
      <p:sp>
        <p:nvSpPr>
          <p:cNvPr id="10" name="Text 4"/>
          <p:cNvSpPr/>
          <p:nvPr/>
        </p:nvSpPr>
        <p:spPr>
          <a:xfrm>
            <a:off x="1615678" y="6975515"/>
            <a:ext cx="2645926" cy="330637"/>
          </a:xfrm>
          <a:prstGeom prst="rect">
            <a:avLst/>
          </a:prstGeom>
          <a:noFill/>
          <a:ln/>
        </p:spPr>
        <p:txBody>
          <a:bodyPr wrap="none" lIns="0" tIns="0" rIns="0" bIns="0" rtlCol="0" anchor="t"/>
          <a:lstStyle/>
          <a:p>
            <a:pPr marL="0" indent="0" algn="l">
              <a:lnSpc>
                <a:spcPts val="2600"/>
              </a:lnSpc>
              <a:buNone/>
            </a:pPr>
            <a:r>
              <a:rPr lang="en-US" sz="2050" kern="0" spc="-42" dirty="0">
                <a:solidFill>
                  <a:srgbClr val="272525"/>
                </a:solidFill>
                <a:latin typeface="Source Serif Pro Semi Bold" pitchFamily="34" charset="0"/>
                <a:ea typeface="Source Serif Pro Semi Bold" pitchFamily="34" charset="-122"/>
                <a:cs typeface="Source Serif Pro Semi Bold" pitchFamily="34" charset="-120"/>
              </a:rPr>
              <a:t>Transplant Patients</a:t>
            </a:r>
            <a:endParaRPr lang="en-US" sz="20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1125617"/>
            <a:ext cx="5632490" cy="704017"/>
          </a:xfrm>
          <a:prstGeom prst="rect">
            <a:avLst/>
          </a:prstGeom>
          <a:noFill/>
          <a:ln/>
        </p:spPr>
        <p:txBody>
          <a:bodyPr wrap="none" lIns="0" tIns="0" rIns="0" bIns="0" rtlCol="0" anchor="t"/>
          <a:lstStyle/>
          <a:p>
            <a:pPr marL="0" indent="0" algn="l">
              <a:lnSpc>
                <a:spcPts val="5500"/>
              </a:lnSpc>
              <a:buNone/>
            </a:pPr>
            <a:r>
              <a:rPr lang="en-US" sz="4400" kern="0" spc="-89" dirty="0">
                <a:solidFill>
                  <a:srgbClr val="000000"/>
                </a:solidFill>
                <a:latin typeface="Source Serif Pro Semi Bold" pitchFamily="34" charset="0"/>
                <a:ea typeface="Source Serif Pro Semi Bold" pitchFamily="34" charset="-122"/>
                <a:cs typeface="Source Serif Pro Semi Bold" pitchFamily="34" charset="-120"/>
              </a:rPr>
              <a:t>Pivot Table Analysis</a:t>
            </a:r>
            <a:endParaRPr lang="en-US" sz="4400" dirty="0"/>
          </a:p>
        </p:txBody>
      </p:sp>
      <p:sp>
        <p:nvSpPr>
          <p:cNvPr id="3" name="Text 1"/>
          <p:cNvSpPr/>
          <p:nvPr/>
        </p:nvSpPr>
        <p:spPr>
          <a:xfrm>
            <a:off x="837724" y="2308384"/>
            <a:ext cx="12954952" cy="1915120"/>
          </a:xfrm>
          <a:prstGeom prst="rect">
            <a:avLst/>
          </a:prstGeom>
          <a:noFill/>
          <a:ln/>
        </p:spPr>
        <p:txBody>
          <a:bodyPr wrap="square" lIns="0" tIns="0" rIns="0" bIns="0" rtlCol="0" anchor="t"/>
          <a:lstStyle/>
          <a:p>
            <a:pPr marL="0" indent="0" algn="l">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Pivot table analysis was employed to summarize and analyze data across different dimensions. The total number of major surgeries for transplant patients was compared against that of non-transplant patients to assess the impact of transplants on surgical history. Additionally, the average HbA1C for transplant patients was compared against that of non-transplant patients to understand the relationship between transplants and diabetes risk. Furthermore, total charges were compared across different hospital tiers to evaluate cost disparities within the healthcare system.</a:t>
            </a:r>
            <a:endParaRPr lang="en-US" sz="1850" dirty="0"/>
          </a:p>
        </p:txBody>
      </p:sp>
      <p:pic>
        <p:nvPicPr>
          <p:cNvPr id="4" name="Image 0" descr="preencoded.png"/>
          <p:cNvPicPr>
            <a:picLocks noChangeAspect="1"/>
          </p:cNvPicPr>
          <p:nvPr/>
        </p:nvPicPr>
        <p:blipFill>
          <a:blip r:embed="rId3"/>
          <a:stretch>
            <a:fillRect/>
          </a:stretch>
        </p:blipFill>
        <p:spPr>
          <a:xfrm>
            <a:off x="3007638" y="4492704"/>
            <a:ext cx="2137529" cy="830580"/>
          </a:xfrm>
          <a:prstGeom prst="rect">
            <a:avLst/>
          </a:prstGeom>
        </p:spPr>
      </p:pic>
      <p:sp>
        <p:nvSpPr>
          <p:cNvPr id="5" name="Text 2"/>
          <p:cNvSpPr/>
          <p:nvPr/>
        </p:nvSpPr>
        <p:spPr>
          <a:xfrm>
            <a:off x="3907988" y="4786193"/>
            <a:ext cx="336590" cy="420767"/>
          </a:xfrm>
          <a:prstGeom prst="rect">
            <a:avLst/>
          </a:prstGeom>
          <a:noFill/>
          <a:ln/>
        </p:spPr>
        <p:txBody>
          <a:bodyPr wrap="none" lIns="0" tIns="0" rIns="0" bIns="0" rtlCol="0" anchor="t"/>
          <a:lstStyle/>
          <a:p>
            <a:pPr marL="0" indent="0" algn="ctr">
              <a:lnSpc>
                <a:spcPts val="4200"/>
              </a:lnSpc>
              <a:buNone/>
            </a:pPr>
            <a:r>
              <a:rPr lang="en-US" sz="2650" kern="0" spc="-47"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650" dirty="0"/>
          </a:p>
        </p:txBody>
      </p:sp>
      <p:sp>
        <p:nvSpPr>
          <p:cNvPr id="6" name="Text 3"/>
          <p:cNvSpPr/>
          <p:nvPr/>
        </p:nvSpPr>
        <p:spPr>
          <a:xfrm>
            <a:off x="5384482" y="4732020"/>
            <a:ext cx="2521625"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Surgery Comparison</a:t>
            </a:r>
            <a:endParaRPr lang="en-US" sz="2200" dirty="0"/>
          </a:p>
        </p:txBody>
      </p:sp>
      <p:sp>
        <p:nvSpPr>
          <p:cNvPr id="7" name="Shape 4"/>
          <p:cNvSpPr/>
          <p:nvPr/>
        </p:nvSpPr>
        <p:spPr>
          <a:xfrm>
            <a:off x="5204936" y="5337929"/>
            <a:ext cx="8527971" cy="15240"/>
          </a:xfrm>
          <a:prstGeom prst="roundRect">
            <a:avLst>
              <a:gd name="adj" fmla="val 659712"/>
            </a:avLst>
          </a:prstGeom>
          <a:solidFill>
            <a:srgbClr val="D6BADD"/>
          </a:solidFill>
          <a:ln/>
        </p:spPr>
      </p:sp>
      <p:pic>
        <p:nvPicPr>
          <p:cNvPr id="8" name="Image 1" descr="preencoded.png"/>
          <p:cNvPicPr>
            <a:picLocks noChangeAspect="1"/>
          </p:cNvPicPr>
          <p:nvPr/>
        </p:nvPicPr>
        <p:blipFill>
          <a:blip r:embed="rId4"/>
          <a:stretch>
            <a:fillRect/>
          </a:stretch>
        </p:blipFill>
        <p:spPr>
          <a:xfrm>
            <a:off x="1938814" y="5383054"/>
            <a:ext cx="4275058" cy="830580"/>
          </a:xfrm>
          <a:prstGeom prst="rect">
            <a:avLst/>
          </a:prstGeom>
        </p:spPr>
      </p:pic>
      <p:sp>
        <p:nvSpPr>
          <p:cNvPr id="9" name="Text 5"/>
          <p:cNvSpPr/>
          <p:nvPr/>
        </p:nvSpPr>
        <p:spPr>
          <a:xfrm>
            <a:off x="3907988" y="5587960"/>
            <a:ext cx="336590" cy="420767"/>
          </a:xfrm>
          <a:prstGeom prst="rect">
            <a:avLst/>
          </a:prstGeom>
          <a:noFill/>
          <a:ln/>
        </p:spPr>
        <p:txBody>
          <a:bodyPr wrap="none" lIns="0" tIns="0" rIns="0" bIns="0" rtlCol="0" anchor="t"/>
          <a:lstStyle/>
          <a:p>
            <a:pPr marL="0" indent="0" algn="ctr">
              <a:lnSpc>
                <a:spcPts val="4200"/>
              </a:lnSpc>
              <a:buNone/>
            </a:pPr>
            <a:r>
              <a:rPr lang="en-US" sz="2650" kern="0" spc="-47"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650" dirty="0"/>
          </a:p>
        </p:txBody>
      </p:sp>
      <p:sp>
        <p:nvSpPr>
          <p:cNvPr id="10" name="Text 6"/>
          <p:cNvSpPr/>
          <p:nvPr/>
        </p:nvSpPr>
        <p:spPr>
          <a:xfrm>
            <a:off x="6453187" y="5622369"/>
            <a:ext cx="2418040"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HbA1C Comparison</a:t>
            </a:r>
            <a:endParaRPr lang="en-US" sz="2200" dirty="0"/>
          </a:p>
        </p:txBody>
      </p:sp>
      <p:sp>
        <p:nvSpPr>
          <p:cNvPr id="11" name="Shape 7"/>
          <p:cNvSpPr/>
          <p:nvPr/>
        </p:nvSpPr>
        <p:spPr>
          <a:xfrm>
            <a:off x="6273641" y="6228278"/>
            <a:ext cx="7459266" cy="15240"/>
          </a:xfrm>
          <a:prstGeom prst="roundRect">
            <a:avLst>
              <a:gd name="adj" fmla="val 659712"/>
            </a:avLst>
          </a:prstGeom>
          <a:solidFill>
            <a:srgbClr val="D6BADD"/>
          </a:solidFill>
          <a:ln/>
        </p:spPr>
      </p:sp>
      <p:pic>
        <p:nvPicPr>
          <p:cNvPr id="12" name="Image 2" descr="preencoded.png"/>
          <p:cNvPicPr>
            <a:picLocks noChangeAspect="1"/>
          </p:cNvPicPr>
          <p:nvPr/>
        </p:nvPicPr>
        <p:blipFill>
          <a:blip r:embed="rId5"/>
          <a:stretch>
            <a:fillRect/>
          </a:stretch>
        </p:blipFill>
        <p:spPr>
          <a:xfrm>
            <a:off x="870109" y="6273403"/>
            <a:ext cx="6412587" cy="830580"/>
          </a:xfrm>
          <a:prstGeom prst="rect">
            <a:avLst/>
          </a:prstGeom>
        </p:spPr>
      </p:pic>
      <p:sp>
        <p:nvSpPr>
          <p:cNvPr id="13" name="Text 8"/>
          <p:cNvSpPr/>
          <p:nvPr/>
        </p:nvSpPr>
        <p:spPr>
          <a:xfrm>
            <a:off x="3908107" y="6478310"/>
            <a:ext cx="336590" cy="420767"/>
          </a:xfrm>
          <a:prstGeom prst="rect">
            <a:avLst/>
          </a:prstGeom>
          <a:noFill/>
          <a:ln/>
        </p:spPr>
        <p:txBody>
          <a:bodyPr wrap="none" lIns="0" tIns="0" rIns="0" bIns="0" rtlCol="0" anchor="t"/>
          <a:lstStyle/>
          <a:p>
            <a:pPr marL="0" indent="0" algn="ctr">
              <a:lnSpc>
                <a:spcPts val="4200"/>
              </a:lnSpc>
              <a:buNone/>
            </a:pPr>
            <a:r>
              <a:rPr lang="en-US" sz="2650" kern="0" spc="-47"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650" dirty="0"/>
          </a:p>
        </p:txBody>
      </p:sp>
      <p:sp>
        <p:nvSpPr>
          <p:cNvPr id="14" name="Text 9"/>
          <p:cNvSpPr/>
          <p:nvPr/>
        </p:nvSpPr>
        <p:spPr>
          <a:xfrm>
            <a:off x="7522012" y="6512719"/>
            <a:ext cx="2431018" cy="351949"/>
          </a:xfrm>
          <a:prstGeom prst="rect">
            <a:avLst/>
          </a:prstGeom>
          <a:noFill/>
          <a:ln/>
        </p:spPr>
        <p:txBody>
          <a:bodyPr wrap="none" lIns="0" tIns="0" rIns="0" bIns="0" rtlCol="0" anchor="t"/>
          <a:lstStyle/>
          <a:p>
            <a:pPr marL="0" indent="0" algn="l">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Charge Comparison</a:t>
            </a:r>
            <a:endParaRPr lang="en-US" sz="2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40639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27846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TotalTime>
  <Words>830</Words>
  <Application>Microsoft Office PowerPoint</Application>
  <PresentationFormat>Custom</PresentationFormat>
  <Paragraphs>60</Paragraphs>
  <Slides>11</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Source Sans Pro</vt:lpstr>
      <vt:lpstr>Source Sans Pro Bold</vt:lpstr>
      <vt:lpstr>Source Serif Pro Semi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Lenovo</cp:lastModifiedBy>
  <cp:revision>2</cp:revision>
  <dcterms:created xsi:type="dcterms:W3CDTF">2025-03-27T14:46:31Z</dcterms:created>
  <dcterms:modified xsi:type="dcterms:W3CDTF">2025-03-27T15:21:33Z</dcterms:modified>
</cp:coreProperties>
</file>